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9" r:id="rId1"/>
  </p:sldMasterIdLst>
  <p:notesMasterIdLst>
    <p:notesMasterId r:id="rId7"/>
  </p:notesMasterIdLst>
  <p:sldIdLst>
    <p:sldId id="346" r:id="rId2"/>
    <p:sldId id="347" r:id="rId3"/>
    <p:sldId id="257" r:id="rId4"/>
    <p:sldId id="349" r:id="rId5"/>
    <p:sldId id="348" r:id="rId6"/>
  </p:sldIdLst>
  <p:sldSz cx="9144000" cy="6858000" type="screen4x3"/>
  <p:notesSz cx="6858000" cy="9144000"/>
  <p:embeddedFontLst>
    <p:embeddedFont>
      <p:font typeface="Garamond" panose="02020404030301010803" pitchFamily="18" charset="0"/>
      <p:regular r:id="rId8"/>
      <p:bold r:id="rId9"/>
      <p:italic r:id="rId10"/>
    </p:embeddedFont>
    <p:embeddedFont>
      <p:font typeface="B Lotus" panose="00000400000000000000" pitchFamily="2" charset="-78"/>
      <p:regular r:id="rId11"/>
      <p:bold r:id="rId12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D"/>
    <a:srgbClr val="AFF0FF"/>
    <a:srgbClr val="FFFF00"/>
    <a:srgbClr val="008000"/>
    <a:srgbClr val="3333FF"/>
    <a:srgbClr val="663300"/>
    <a:srgbClr val="80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60" autoAdjust="0"/>
    <p:restoredTop sz="93287" autoAdjust="0"/>
  </p:normalViewPr>
  <p:slideViewPr>
    <p:cSldViewPr>
      <p:cViewPr varScale="1">
        <p:scale>
          <a:sx n="109" d="100"/>
          <a:sy n="109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" d="100"/>
        <a:sy n="20" d="100"/>
      </p:scale>
      <p:origin x="0" y="-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42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42D602-E129-422B-9383-F56C5D40EC45}" type="slidenum">
              <a:rPr lang="fa-IR" altLang="fa-IR"/>
              <a:pPr/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12577444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42AAE-C593-49F3-B176-6C1CFE256C9D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7768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DE08E-9D5D-4EC7-A325-DE34A8BFF285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119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5338BA-150A-4A96-850C-784536CE4D47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1315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F68B99-E4C9-4520-8843-F067DC59A810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7539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3E65ED-13CA-4227-B95E-00482F166CA7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7513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7652A6-8AC6-4A9A-ACFE-9E172E52CAD2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1082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0E3A1B-4BBD-4F18-A76F-5D99923C5DA4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9573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A52549-98C2-44EF-B108-AA0A535490CB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807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FEECA8-8D45-4D89-A663-EAABEA3CD76B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073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B5B865-9E66-4A17-992B-B25F2D4832F3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947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7FFE49-3FC5-48CE-8067-1B8F11731AE0}" type="slidenum">
              <a:rPr lang="fa-IR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75568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51D58F-BD1D-4139-B8E2-06C361DB2867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3452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DFF4C8-5E62-498F-872B-6029350375BA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9568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6DF54F-94BF-4D84-A0C2-5CAC9D1F617F}" type="slidenum">
              <a:rPr lang="fa-IR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9546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anose="02020404030301010803" pitchFamily="18" charset="0"/>
              </a:defRPr>
            </a:lvl1pPr>
          </a:lstStyle>
          <a:p>
            <a:fld id="{D3AD7C97-E182-416B-86E6-C9F9F5793257}" type="slidenum">
              <a:rPr lang="fa-IR" altLang="en-US"/>
              <a:pPr/>
              <a:t>‹#›</a:t>
            </a:fld>
            <a:endParaRPr lang="en-US" altLang="en-US"/>
          </a:p>
        </p:txBody>
      </p:sp>
      <p:sp>
        <p:nvSpPr>
          <p:cNvPr id="410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  <a:cs typeface="+mn-cs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  <a:cs typeface="+mn-cs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  <a:cs typeface="+mn-cs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CEFD1C7-B1A1-426C-84E9-CE3C36AD84C4}" type="slidenum">
              <a:rPr lang="fa-IR" altLang="en-US">
                <a:latin typeface="Garamond" panose="02020404030301010803" pitchFamily="18" charset="0"/>
              </a:rPr>
              <a:pPr eaLnBrk="1" hangingPunct="1"/>
              <a:t>1</a:t>
            </a:fld>
            <a:endParaRPr lang="en-US" altLang="en-US">
              <a:latin typeface="Garamond" panose="02020404030301010803" pitchFamily="18" charset="0"/>
            </a:endParaRPr>
          </a:p>
        </p:txBody>
      </p:sp>
      <p:pic>
        <p:nvPicPr>
          <p:cNvPr id="101379" name="Picture 3" descr="Ornament Colour A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60648"/>
            <a:ext cx="540067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" y="875011"/>
            <a:ext cx="8177846" cy="5257187"/>
          </a:xfrm>
          <a:prstGeom prst="rect">
            <a:avLst/>
          </a:prstGeom>
        </p:spPr>
      </p:pic>
    </p:spTree>
  </p:cSld>
  <p:clrMapOvr>
    <a:masterClrMapping/>
  </p:clrMapOvr>
  <p:transition advTm="8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500063"/>
            <a:ext cx="7772400" cy="5286375"/>
          </a:xfrm>
        </p:spPr>
        <p:txBody>
          <a:bodyPr>
            <a:noAutofit/>
          </a:bodyPr>
          <a:lstStyle/>
          <a:p>
            <a:pPr algn="ctr" rtl="1" eaLnBrk="1" hangingPunct="1">
              <a:defRPr/>
            </a:pPr>
            <a:r>
              <a:rPr lang="fa-IR" sz="4800" dirty="0" smtClean="0">
                <a:solidFill>
                  <a:srgbClr val="663300"/>
                </a:solidFill>
                <a:cs typeface="B Lotus" pitchFamily="2" charset="-78"/>
              </a:rPr>
              <a:t>موضوع تحقيق:</a:t>
            </a:r>
            <a:r>
              <a:rPr lang="fa-IR" dirty="0" smtClean="0">
                <a:solidFill>
                  <a:srgbClr val="663300"/>
                </a:solidFill>
                <a:cs typeface="B Lotus" pitchFamily="2" charset="-78"/>
              </a:rPr>
              <a:t/>
            </a:r>
            <a:br>
              <a:rPr lang="fa-IR" dirty="0" smtClean="0">
                <a:solidFill>
                  <a:srgbClr val="663300"/>
                </a:solidFill>
                <a:cs typeface="B Lotus" pitchFamily="2" charset="-78"/>
              </a:rPr>
            </a:br>
            <a:r>
              <a:rPr lang="fa-IR" sz="6000" dirty="0" smtClean="0">
                <a:solidFill>
                  <a:srgbClr val="663300"/>
                </a:solidFill>
                <a:cs typeface="B Lotus" pitchFamily="2" charset="-78"/>
              </a:rPr>
              <a:t>انواع فولادها و جوش پذيري آن ها</a:t>
            </a:r>
            <a:r>
              <a:rPr lang="fa-IR" dirty="0" smtClean="0">
                <a:solidFill>
                  <a:srgbClr val="663300"/>
                </a:solidFill>
                <a:cs typeface="B Lotus" pitchFamily="2" charset="-78"/>
              </a:rPr>
              <a:t/>
            </a:r>
            <a:br>
              <a:rPr lang="fa-IR" dirty="0" smtClean="0">
                <a:solidFill>
                  <a:srgbClr val="663300"/>
                </a:solidFill>
                <a:cs typeface="B Lotus" pitchFamily="2" charset="-78"/>
              </a:rPr>
            </a:br>
            <a:r>
              <a:rPr lang="fa-IR" dirty="0" smtClean="0">
                <a:solidFill>
                  <a:srgbClr val="663300"/>
                </a:solidFill>
                <a:cs typeface="B Lotus" pitchFamily="2" charset="-78"/>
              </a:rPr>
              <a:t/>
            </a:r>
            <a:br>
              <a:rPr lang="fa-IR" dirty="0" smtClean="0">
                <a:solidFill>
                  <a:srgbClr val="663300"/>
                </a:solidFill>
                <a:cs typeface="B Lotus" pitchFamily="2" charset="-78"/>
              </a:rPr>
            </a:br>
            <a:r>
              <a:rPr lang="fa-IR" dirty="0" smtClean="0">
                <a:solidFill>
                  <a:srgbClr val="663300"/>
                </a:solidFill>
                <a:cs typeface="B Lotus" pitchFamily="2" charset="-78"/>
              </a:rPr>
              <a:t>استاد راهنما:</a:t>
            </a:r>
            <a:br>
              <a:rPr lang="fa-IR" dirty="0" smtClean="0">
                <a:solidFill>
                  <a:srgbClr val="663300"/>
                </a:solidFill>
                <a:cs typeface="B Lotus" pitchFamily="2" charset="-78"/>
              </a:rPr>
            </a:br>
            <a:r>
              <a:rPr lang="fa-IR" dirty="0" smtClean="0">
                <a:solidFill>
                  <a:srgbClr val="663300"/>
                </a:solidFill>
                <a:cs typeface="B Lotus" pitchFamily="2" charset="-78"/>
              </a:rPr>
              <a:t/>
            </a:r>
            <a:br>
              <a:rPr lang="fa-IR" dirty="0" smtClean="0">
                <a:solidFill>
                  <a:srgbClr val="663300"/>
                </a:solidFill>
                <a:cs typeface="B Lotus" pitchFamily="2" charset="-78"/>
              </a:rPr>
            </a:br>
            <a:r>
              <a:rPr lang="fa-IR" dirty="0" smtClean="0">
                <a:solidFill>
                  <a:srgbClr val="663300"/>
                </a:solidFill>
                <a:cs typeface="B Lotus" pitchFamily="2" charset="-78"/>
              </a:rPr>
              <a:t>تهيه كنندگان:</a:t>
            </a:r>
            <a:br>
              <a:rPr lang="fa-IR" dirty="0" smtClean="0">
                <a:solidFill>
                  <a:srgbClr val="663300"/>
                </a:solidFill>
                <a:cs typeface="B Lotus" pitchFamily="2" charset="-78"/>
              </a:rPr>
            </a:br>
            <a:r>
              <a:rPr lang="fa-IR" dirty="0" smtClean="0">
                <a:solidFill>
                  <a:srgbClr val="663300"/>
                </a:solidFill>
                <a:cs typeface="B Lotus" pitchFamily="2" charset="-78"/>
              </a:rPr>
              <a:t/>
            </a:r>
            <a:br>
              <a:rPr lang="fa-IR" dirty="0" smtClean="0">
                <a:solidFill>
                  <a:srgbClr val="663300"/>
                </a:solidFill>
                <a:cs typeface="B Lotus" pitchFamily="2" charset="-78"/>
              </a:rPr>
            </a:br>
            <a:endParaRPr lang="en-US" dirty="0" smtClean="0">
              <a:solidFill>
                <a:srgbClr val="663300"/>
              </a:solidFill>
              <a:cs typeface="B Lotus" pitchFamily="2" charset="-78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4C8B2A9-C7E4-4CC8-A502-F8FC430471EB}" type="slidenum">
              <a:rPr lang="fa-IR" altLang="en-US">
                <a:latin typeface="Garamond" panose="02020404030301010803" pitchFamily="18" charset="0"/>
              </a:rPr>
              <a:pPr eaLnBrk="1" hangingPunct="1"/>
              <a:t>2</a:t>
            </a:fld>
            <a:endParaRPr lang="en-US" altLang="en-US">
              <a:latin typeface="Garamond" panose="02020404030301010803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C717FDC-FF95-465A-BE6F-1EEBB4F1D01A}" type="slidenum">
              <a:rPr lang="fa-IR" altLang="en-US" smtClean="0">
                <a:latin typeface="Garamond" panose="02020404030301010803" pitchFamily="18" charset="0"/>
              </a:rPr>
              <a:pPr eaLnBrk="1" hangingPunct="1"/>
              <a:t>3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824"/>
            <a:ext cx="8229600" cy="3124200"/>
          </a:xfrm>
        </p:spPr>
        <p:txBody>
          <a:bodyPr/>
          <a:lstStyle/>
          <a:p>
            <a:pPr algn="just" rt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fa-IR" sz="3600" b="1" dirty="0" smtClean="0">
                <a:cs typeface="B Lotus" panose="00000400000000000000" pitchFamily="2" charset="-78"/>
              </a:rPr>
              <a:t>	</a:t>
            </a:r>
            <a:r>
              <a:rPr lang="ar-SA" altLang="fa-IR" sz="3600" b="1" dirty="0" smtClean="0">
                <a:cs typeface="B Lotus" panose="00000400000000000000" pitchFamily="2" charset="-78"/>
              </a:rPr>
              <a:t>فولاد از جمله فلزاتی است که می توان گفت با تولید بیش از یک میلیارد و دویست و چهل میلیون تن در سال، نقش مهمی در صنعت بازی می کند.</a:t>
            </a:r>
          </a:p>
          <a:p>
            <a:pPr algn="just" rt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fa-IR" sz="3600" b="1" dirty="0" smtClean="0">
                <a:cs typeface="B Lotus" panose="00000400000000000000" pitchFamily="2" charset="-78"/>
              </a:rPr>
              <a:t>	</a:t>
            </a:r>
            <a:r>
              <a:rPr lang="ar-SA" altLang="fa-IR" sz="3600" b="1" dirty="0" smtClean="0">
                <a:cs typeface="B Lotus" panose="00000400000000000000" pitchFamily="2" charset="-78"/>
              </a:rPr>
              <a:t>در سال 2006 میلادی در ایران 8/9 میلیون تن فولاد تولید و در همین سال 9/17 میلیون تن فولاد مصرف شده است.</a:t>
            </a:r>
          </a:p>
        </p:txBody>
      </p:sp>
      <p:sp>
        <p:nvSpPr>
          <p:cNvPr id="5125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303213"/>
            <a:ext cx="8229600" cy="1139825"/>
          </a:xfrm>
          <a:noFill/>
        </p:spPr>
        <p:txBody>
          <a:bodyPr/>
          <a:lstStyle/>
          <a:p>
            <a:pPr algn="r" rtl="1" eaLnBrk="1" hangingPunct="1"/>
            <a:r>
              <a:rPr lang="fa-IR" altLang="fa-IR" b="1" smtClean="0">
                <a:solidFill>
                  <a:srgbClr val="663300"/>
                </a:solidFill>
                <a:cs typeface="B Lotus" panose="00000400000000000000" pitchFamily="2" charset="-78"/>
              </a:rPr>
              <a:t>جوش</a:t>
            </a:r>
            <a:r>
              <a:rPr lang="en-US" altLang="fa-IR" b="1" smtClean="0">
                <a:solidFill>
                  <a:srgbClr val="663300"/>
                </a:solidFill>
                <a:cs typeface="B Lotus" panose="00000400000000000000" pitchFamily="2" charset="-78"/>
              </a:rPr>
              <a:t> </a:t>
            </a:r>
            <a:r>
              <a:rPr lang="fa-IR" altLang="fa-IR" b="1" smtClean="0">
                <a:solidFill>
                  <a:srgbClr val="663300"/>
                </a:solidFill>
                <a:cs typeface="B Lotus" panose="00000400000000000000" pitchFamily="2" charset="-78"/>
              </a:rPr>
              <a:t> پذيري فولادها</a:t>
            </a:r>
            <a:endParaRPr lang="en-US" altLang="fa-IR" b="1" i="1" smtClean="0">
              <a:solidFill>
                <a:srgbClr val="663300"/>
              </a:solidFill>
              <a:cs typeface="B Lotus" panose="00000400000000000000" pitchFamily="2" charset="-78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0137144-7BD1-4FFF-8C01-85D228AE8899}" type="slidenum">
              <a:rPr lang="fa-IR" altLang="en-US">
                <a:latin typeface="Garamond" panose="02020404030301010803" pitchFamily="18" charset="0"/>
              </a:rPr>
              <a:pPr eaLnBrk="1" hangingPunct="1"/>
              <a:t>4</a:t>
            </a:fld>
            <a:endParaRPr lang="en-US" altLang="en-US">
              <a:latin typeface="Garamond" panose="02020404030301010803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1" r="9972" b="5096"/>
          <a:stretch>
            <a:fillRect/>
          </a:stretch>
        </p:blipFill>
        <p:spPr bwMode="auto">
          <a:xfrm>
            <a:off x="1042988" y="476250"/>
            <a:ext cx="7056437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38350A6-790A-4988-BFC7-DBB5AC5DDDB5}" type="slidenum">
              <a:rPr lang="fa-IR" altLang="en-US">
                <a:latin typeface="Garamond" panose="02020404030301010803" pitchFamily="18" charset="0"/>
              </a:rPr>
              <a:pPr eaLnBrk="1" hangingPunct="1"/>
              <a:t>5</a:t>
            </a:fld>
            <a:endParaRPr lang="en-US" altLang="en-US">
              <a:latin typeface="Garamond" panose="02020404030301010803" pitchFamily="18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rtl="1" eaLnBrk="1" hangingPunct="1"/>
            <a:r>
              <a:rPr lang="ar-SA" altLang="fa-IR" sz="5900" b="1" smtClean="0">
                <a:solidFill>
                  <a:srgbClr val="663300"/>
                </a:solidFill>
                <a:cs typeface="B Lotus" panose="00000400000000000000" pitchFamily="2" charset="-78"/>
              </a:rPr>
              <a:t>درصد کربن در فولاد</a:t>
            </a:r>
            <a:endParaRPr lang="en-US" altLang="fa-IR" sz="5900" b="1" smtClean="0">
              <a:solidFill>
                <a:srgbClr val="663300"/>
              </a:solidFill>
              <a:cs typeface="B Lotus" panose="00000400000000000000" pitchFamily="2" charset="-78"/>
            </a:endParaRPr>
          </a:p>
        </p:txBody>
      </p:sp>
      <p:sp>
        <p:nvSpPr>
          <p:cNvPr id="717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90550" y="1600200"/>
            <a:ext cx="8229600" cy="4530725"/>
          </a:xfrm>
        </p:spPr>
        <p:txBody>
          <a:bodyPr/>
          <a:lstStyle/>
          <a:p>
            <a:pPr algn="just" rt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a-IR" altLang="fa-IR" sz="3200" b="1" dirty="0" smtClean="0">
                <a:cs typeface="B Lotus" panose="00000400000000000000" pitchFamily="2" charset="-78"/>
              </a:rPr>
              <a:t>	</a:t>
            </a:r>
            <a:r>
              <a:rPr lang="ar-SA" altLang="fa-IR" sz="3200" b="1" dirty="0" smtClean="0">
                <a:cs typeface="B Lotus" panose="00000400000000000000" pitchFamily="2" charset="-78"/>
              </a:rPr>
              <a:t>درصد کربن در فولاد، برحسب کاربری بسیار متفاوت است. برای بعضی از فولادهای زنگ نزن آستنیتی درصد کربن حداکثر 03/0 درصد </a:t>
            </a:r>
            <a:r>
              <a:rPr lang="en-US" altLang="fa-IR" sz="2400" b="1" i="1" dirty="0" smtClean="0">
                <a:cs typeface="B Lotus" panose="00000400000000000000" pitchFamily="2" charset="-78"/>
              </a:rPr>
              <a:t>(ULTRA  LOW  CARBON)</a:t>
            </a:r>
            <a:r>
              <a:rPr lang="ar-SA" altLang="fa-IR" sz="3200" b="1" dirty="0" smtClean="0">
                <a:cs typeface="B Lotus" panose="00000400000000000000" pitchFamily="2" charset="-78"/>
              </a:rPr>
              <a:t> و گاهی حداکثر 04/0 درصد </a:t>
            </a:r>
            <a:r>
              <a:rPr lang="en-US" altLang="fa-IR" sz="2400" b="1" i="1" dirty="0" smtClean="0">
                <a:cs typeface="B Lotus" panose="00000400000000000000" pitchFamily="2" charset="-78"/>
              </a:rPr>
              <a:t>(EXTRA  LOW CARBON)</a:t>
            </a:r>
            <a:r>
              <a:rPr lang="ar-SA" altLang="fa-IR" sz="3200" b="1" dirty="0" smtClean="0">
                <a:cs typeface="B Lotus" panose="00000400000000000000" pitchFamily="2" charset="-78"/>
              </a:rPr>
              <a:t> درنظر گرفته می شود.</a:t>
            </a:r>
          </a:p>
          <a:p>
            <a:pPr algn="just" rt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a-IR" altLang="fa-IR" sz="3200" b="1" dirty="0" smtClean="0">
                <a:cs typeface="B Lotus" panose="00000400000000000000" pitchFamily="2" charset="-78"/>
              </a:rPr>
              <a:t>	</a:t>
            </a:r>
            <a:r>
              <a:rPr lang="ar-SA" altLang="fa-IR" sz="3200" b="1" dirty="0" smtClean="0">
                <a:cs typeface="B Lotus" panose="00000400000000000000" pitchFamily="2" charset="-78"/>
              </a:rPr>
              <a:t>فولادهای کربنی از نظر کربن به سه دسته تقسیم می شوند : </a:t>
            </a:r>
          </a:p>
          <a:p>
            <a:pPr algn="just" rtl="1" eaLnBrk="1" hangingPunct="1">
              <a:lnSpc>
                <a:spcPct val="80000"/>
              </a:lnSpc>
            </a:pPr>
            <a:r>
              <a:rPr lang="ar-SA" altLang="fa-IR" sz="3200" b="1" dirty="0" smtClean="0">
                <a:cs typeface="B Lotus" panose="00000400000000000000" pitchFamily="2" charset="-78"/>
              </a:rPr>
              <a:t>الف- فولاد کم کربن (تا 25/0 درصد کربن)</a:t>
            </a:r>
          </a:p>
          <a:p>
            <a:pPr algn="just" rtl="1" eaLnBrk="1" hangingPunct="1">
              <a:lnSpc>
                <a:spcPct val="80000"/>
              </a:lnSpc>
            </a:pPr>
            <a:r>
              <a:rPr lang="ar-SA" altLang="fa-IR" sz="3200" b="1" dirty="0" smtClean="0">
                <a:cs typeface="B Lotus" panose="00000400000000000000" pitchFamily="2" charset="-78"/>
              </a:rPr>
              <a:t>ب- فولاد کربن متوسط (25/0 تا 50/0 درصد کربن) </a:t>
            </a:r>
          </a:p>
          <a:p>
            <a:pPr algn="just" rtl="1" eaLnBrk="1" hangingPunct="1">
              <a:lnSpc>
                <a:spcPct val="80000"/>
              </a:lnSpc>
            </a:pPr>
            <a:r>
              <a:rPr lang="ar-SA" altLang="fa-IR" sz="3200" b="1" dirty="0" smtClean="0">
                <a:cs typeface="B Lotus" panose="00000400000000000000" pitchFamily="2" charset="-78"/>
              </a:rPr>
              <a:t>ج- فولاد پرکربن (بیش از 50/0 درصد کربن)</a:t>
            </a:r>
          </a:p>
          <a:p>
            <a:pPr algn="just" rt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fa-IR" altLang="fa-IR" sz="3200" b="1" dirty="0" smtClean="0">
                <a:cs typeface="B Lotus" panose="00000400000000000000" pitchFamily="2" charset="-78"/>
              </a:rPr>
              <a:t>	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1385</TotalTime>
  <Words>15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Wingdings</vt:lpstr>
      <vt:lpstr>Garamond</vt:lpstr>
      <vt:lpstr>B Lotus</vt:lpstr>
      <vt:lpstr>Arial</vt:lpstr>
      <vt:lpstr>Edge</vt:lpstr>
      <vt:lpstr>PowerPoint Presentation</vt:lpstr>
      <vt:lpstr>موضوع تحقيق: انواع فولادها و جوش پذيري آن ها  استاد راهنما:  تهيه كنندگان:  </vt:lpstr>
      <vt:lpstr>جوش  پذيري فولادها</vt:lpstr>
      <vt:lpstr>PowerPoint Presentation</vt:lpstr>
      <vt:lpstr>درصد کربن در فولاد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دوره آموزشي جوشكاري مقاومتي  خوش آمديد</dc:title>
  <dc:creator>ema</dc:creator>
  <cp:lastModifiedBy>orkideh</cp:lastModifiedBy>
  <cp:revision>437</cp:revision>
  <dcterms:created xsi:type="dcterms:W3CDTF">2007-12-13T10:32:07Z</dcterms:created>
  <dcterms:modified xsi:type="dcterms:W3CDTF">2025-03-19T13:58:18Z</dcterms:modified>
</cp:coreProperties>
</file>